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Extra-Bold" charset="1" panose="00000900000000000000"/>
      <p:regular r:id="rId10"/>
    </p:embeddedFont>
    <p:embeddedFont>
      <p:font typeface="Montserrat Extra-Bold Bold" charset="1" panose="00000A00000000000000"/>
      <p:regular r:id="rId11"/>
    </p:embeddedFont>
    <p:embeddedFont>
      <p:font typeface="Montserrat Extra-Bold Italics" charset="1" panose="00000900000000000000"/>
      <p:regular r:id="rId12"/>
    </p:embeddedFont>
    <p:embeddedFont>
      <p:font typeface="Montserrat Extra-Bold Bold Italics" charset="1" panose="00000A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6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8B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44278" y="2082407"/>
            <a:ext cx="18576555" cy="1044931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54484" y="6078877"/>
            <a:ext cx="9854022" cy="98540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77881" y="-6340723"/>
            <a:ext cx="9854022" cy="9854022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6346645" y="6078877"/>
            <a:ext cx="5594710" cy="0"/>
          </a:xfrm>
          <a:prstGeom prst="line">
            <a:avLst/>
          </a:prstGeom>
          <a:ln cap="rnd" w="857250">
            <a:solidFill>
              <a:srgbClr val="FFBD5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259300" y="531223"/>
            <a:ext cx="1872604" cy="187260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43904" y="6764359"/>
            <a:ext cx="1872604" cy="18726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1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6282" y="-2725246"/>
            <a:ext cx="4807653" cy="480765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alphaModFix amt="1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24625" y="7700661"/>
            <a:ext cx="4807653" cy="480765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99538" y="2403827"/>
            <a:ext cx="1288924" cy="32223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997482" y="3435164"/>
            <a:ext cx="10293035" cy="225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000" spc="-153">
                <a:solidFill>
                  <a:srgbClr val="FFFFFF"/>
                </a:solidFill>
                <a:latin typeface="Montserrat Extra-Bold"/>
              </a:rPr>
              <a:t>Sistem Manajemen Cafe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99933" y="6193494"/>
            <a:ext cx="468813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117">
                <a:solidFill>
                  <a:srgbClr val="10605C"/>
                </a:solidFill>
                <a:latin typeface="Montserrat Bold"/>
              </a:rPr>
              <a:t>Dhadhu Boardgame Cafe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4524" y="8416028"/>
            <a:ext cx="70989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spc="-132">
                <a:solidFill>
                  <a:srgbClr val="FFFFFF"/>
                </a:solidFill>
                <a:latin typeface="Montserrat"/>
              </a:rPr>
              <a:t>Sembar Empire Tech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8B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69017" y="3370859"/>
            <a:ext cx="3354902" cy="335488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-150095" t="-41586" b="-25145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466549" y="3370859"/>
            <a:ext cx="3354902" cy="335488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59336" r="-1396" t="-43788" b="-3003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64081" y="3370859"/>
            <a:ext cx="3354902" cy="335488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3449" r="-84692" t="-54695" b="-3073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028700"/>
            <a:ext cx="162306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136">
                <a:solidFill>
                  <a:srgbClr val="FFFFFF"/>
                </a:solidFill>
                <a:latin typeface="Montserrat Extra-Bold"/>
              </a:rPr>
              <a:t>Our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9656" y="7154291"/>
            <a:ext cx="4594151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pc="-47">
                <a:solidFill>
                  <a:srgbClr val="FFFFFF"/>
                </a:solidFill>
                <a:latin typeface="Montserrat Extra-Bold"/>
              </a:rPr>
              <a:t>Dhanny Septiandhika P.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9656" y="7853680"/>
            <a:ext cx="439362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81">
                <a:solidFill>
                  <a:srgbClr val="FFFFFF"/>
                </a:solidFill>
                <a:latin typeface="Montserrat Bold"/>
              </a:rPr>
              <a:t>A11.2019.11750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-81">
                <a:solidFill>
                  <a:srgbClr val="FFFFFF"/>
                </a:solidFill>
                <a:latin typeface="Montserrat"/>
              </a:rPr>
              <a:t>Programmer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7188" y="7154291"/>
            <a:ext cx="4393625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pc="-47">
                <a:solidFill>
                  <a:srgbClr val="FFFFFF"/>
                </a:solidFill>
                <a:latin typeface="Montserrat Extra-Bold"/>
              </a:rPr>
              <a:t>Muhammad Rizal 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7188" y="7853680"/>
            <a:ext cx="439362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81">
                <a:solidFill>
                  <a:srgbClr val="FFFFFF"/>
                </a:solidFill>
                <a:latin typeface="Montserrat Bold"/>
              </a:rPr>
              <a:t>A11.2019.11740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-81">
                <a:solidFill>
                  <a:srgbClr val="FFFFFF"/>
                </a:solidFill>
                <a:latin typeface="Montserrat Bold"/>
              </a:rPr>
              <a:t>Project Manager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44720" y="7154291"/>
            <a:ext cx="4393625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pc="-47">
                <a:solidFill>
                  <a:srgbClr val="FFFFFF"/>
                </a:solidFill>
                <a:latin typeface="Montserrat Extra-Bold"/>
              </a:rPr>
              <a:t>Fabian Ivan 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4720" y="7853680"/>
            <a:ext cx="439362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81">
                <a:solidFill>
                  <a:srgbClr val="FFFFFF"/>
                </a:solidFill>
                <a:latin typeface="Montserrat Bold"/>
              </a:rPr>
              <a:t>A11.2019,.11754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pc="-81">
                <a:solidFill>
                  <a:srgbClr val="FFFFFF"/>
                </a:solidFill>
                <a:latin typeface="Montserrat Bold"/>
              </a:rPr>
              <a:t>UI / UX Designer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8B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55018" y="2521706"/>
            <a:ext cx="13577965" cy="7156036"/>
            <a:chOff x="0" y="0"/>
            <a:chExt cx="18103953" cy="95413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22" r="0" b="322"/>
            <a:stretch>
              <a:fillRect/>
            </a:stretch>
          </p:blipFill>
          <p:spPr>
            <a:xfrm>
              <a:off x="0" y="0"/>
              <a:ext cx="18103953" cy="954138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346915" y="657225"/>
            <a:ext cx="1591238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136">
                <a:solidFill>
                  <a:srgbClr val="FFFFFF"/>
                </a:solidFill>
                <a:latin typeface="Montserrat Extra-Bold"/>
              </a:rPr>
              <a:t>Work Breakdown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8B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6915" y="1145228"/>
            <a:ext cx="1591238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136">
                <a:solidFill>
                  <a:srgbClr val="FFFFFF"/>
                </a:solidFill>
                <a:latin typeface="Montserrat Extra-Bold"/>
              </a:rPr>
              <a:t>Rincian Jadwal dan Biaya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2955" y="3793118"/>
            <a:ext cx="16782090" cy="57086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B8B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5083" y="1019175"/>
            <a:ext cx="5489017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spc="-110">
                <a:solidFill>
                  <a:srgbClr val="FFFFFF"/>
                </a:solidFill>
                <a:latin typeface="Montserrat Extra-Bold"/>
              </a:rPr>
              <a:t>Analisis Kebutuhan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54100" y="1208722"/>
            <a:ext cx="9047146" cy="202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 spc="-85">
                <a:solidFill>
                  <a:srgbClr val="FFFFFF"/>
                </a:solidFill>
                <a:latin typeface="Montserrat Bold"/>
              </a:rPr>
              <a:t>User menginginkan pendataan terhadap boardgame yang dipinjam oleh customer sehingga boardgame yang disediakan dapat tercatat (catatan pinjaman, pengembalian, jumlah boardgame yang tersedia, dan boardgame yang rusak).</a:t>
            </a:r>
          </a:p>
          <a:p>
            <a:pPr algn="l">
              <a:lnSpc>
                <a:spcPts val="329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954100" y="3306063"/>
            <a:ext cx="9047146" cy="202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 spc="-85">
                <a:solidFill>
                  <a:srgbClr val="FFFFFF"/>
                </a:solidFill>
                <a:latin typeface="Montserrat Bold"/>
              </a:rPr>
              <a:t>User menginginkan sebuah sistem yang dapat mengelola loyalitas customer berupa akumulasi poin saat melakukan peminjaman boardgame dan dapat ditukarkan dengan reward tertentu.</a:t>
            </a:r>
          </a:p>
          <a:p>
            <a:pPr algn="l">
              <a:lnSpc>
                <a:spcPts val="32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954100" y="5270118"/>
            <a:ext cx="9047146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 spc="-85">
                <a:solidFill>
                  <a:srgbClr val="FFFFFF"/>
                </a:solidFill>
                <a:latin typeface="Montserrat Bold"/>
              </a:rPr>
              <a:t>User menginginkan digitalisasi menu sehingga menu tidak perlu dicetak secara fisik dan dapat dilihat secara digital.</a:t>
            </a:r>
          </a:p>
          <a:p>
            <a:pPr algn="l">
              <a:lnSpc>
                <a:spcPts val="32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954100" y="6415023"/>
            <a:ext cx="9047146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 spc="-85">
                <a:solidFill>
                  <a:srgbClr val="FFFFFF"/>
                </a:solidFill>
                <a:latin typeface="Montserrat Bold"/>
              </a:rPr>
              <a:t>User menginginkan sebuah sistem yang dapat mengakumulasi poin customer ke dalam sebuah akun (sistem membership).</a:t>
            </a:r>
          </a:p>
          <a:p>
            <a:pPr algn="l">
              <a:lnSpc>
                <a:spcPts val="32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954100" y="7559928"/>
            <a:ext cx="9047146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299"/>
              </a:lnSpc>
              <a:buFont typeface="Arial"/>
              <a:buChar char="•"/>
            </a:pPr>
            <a:r>
              <a:rPr lang="en-US" sz="2199" spc="-85">
                <a:solidFill>
                  <a:srgbClr val="FFFFFF"/>
                </a:solidFill>
                <a:latin typeface="Montserrat Bold"/>
              </a:rPr>
              <a:t>User menginginkan sebuah sistem yang memberikan layanan kepada customer untuk dapat memberikan kritik dan saran kepada user (pihak café).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B8B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5755" y="1850986"/>
            <a:ext cx="695388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 spc="-93">
                <a:solidFill>
                  <a:srgbClr val="FFFFFF"/>
                </a:solidFill>
                <a:latin typeface="Montserrat Extra-Bold"/>
              </a:rPr>
              <a:t>Kebutuhan Teknis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718359" y="1850986"/>
            <a:ext cx="6953886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 spc="-93">
                <a:solidFill>
                  <a:srgbClr val="FFFFFF"/>
                </a:solidFill>
                <a:latin typeface="Montserrat Extra-Bold"/>
              </a:rPr>
              <a:t>Kebutuhan Non Teknis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5755" y="3897831"/>
            <a:ext cx="6953886" cy="245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-44">
                <a:solidFill>
                  <a:srgbClr val="FFFFFF"/>
                </a:solidFill>
                <a:latin typeface="Montserrat Extra-Bold"/>
              </a:rPr>
              <a:t>Sistem operasi</a:t>
            </a:r>
          </a:p>
          <a:p>
            <a:pPr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-44">
                <a:solidFill>
                  <a:srgbClr val="FFFFFF"/>
                </a:solidFill>
                <a:latin typeface="Montserrat Extra-Bold"/>
              </a:rPr>
              <a:t>Koneksi internet</a:t>
            </a:r>
          </a:p>
          <a:p>
            <a:pPr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-44">
                <a:solidFill>
                  <a:srgbClr val="FFFFFF"/>
                </a:solidFill>
                <a:latin typeface="Montserrat Extra-Bold"/>
              </a:rPr>
              <a:t>Perangkat keras (komputer/tablet)</a:t>
            </a:r>
          </a:p>
          <a:p>
            <a:pPr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-44">
                <a:solidFill>
                  <a:srgbClr val="FFFFFF"/>
                </a:solidFill>
                <a:latin typeface="Montserrat Extra-Bold"/>
              </a:rPr>
              <a:t>Code editor</a:t>
            </a:r>
          </a:p>
          <a:p>
            <a:pPr algn="l" marL="566738" indent="-283369" lvl="1">
              <a:lnSpc>
                <a:spcPts val="3937"/>
              </a:lnSpc>
              <a:spcBef>
                <a:spcPct val="0"/>
              </a:spcBef>
              <a:buFont typeface="Arial"/>
              <a:buChar char="•"/>
            </a:pPr>
            <a:r>
              <a:rPr lang="en-US" sz="2625" spc="-44">
                <a:solidFill>
                  <a:srgbClr val="FFFFFF"/>
                </a:solidFill>
                <a:latin typeface="Montserrat Extra-Bold"/>
              </a:rPr>
              <a:t>DBMS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18359" y="3897831"/>
            <a:ext cx="6953886" cy="245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-44">
                <a:solidFill>
                  <a:srgbClr val="FFFFFF"/>
                </a:solidFill>
                <a:latin typeface="Montserrat Extra-Bold"/>
              </a:rPr>
              <a:t>SDM</a:t>
            </a:r>
          </a:p>
          <a:p>
            <a:pPr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-44">
                <a:solidFill>
                  <a:srgbClr val="FFFFFF"/>
                </a:solidFill>
                <a:latin typeface="Montserrat Extra-Bold"/>
              </a:rPr>
              <a:t>Update sistem secara berkala</a:t>
            </a:r>
          </a:p>
          <a:p>
            <a:pPr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-44">
                <a:solidFill>
                  <a:srgbClr val="FFFFFF"/>
                </a:solidFill>
                <a:latin typeface="Montserrat Extra-Bold"/>
              </a:rPr>
              <a:t>Anggaran dan biaya</a:t>
            </a:r>
          </a:p>
          <a:p>
            <a:pPr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-44">
                <a:solidFill>
                  <a:srgbClr val="FFFFFF"/>
                </a:solidFill>
                <a:latin typeface="Montserrat Extra-Bold"/>
              </a:rPr>
              <a:t>Maintenance sistem</a:t>
            </a:r>
          </a:p>
          <a:p>
            <a:pPr algn="l" marL="566738" indent="-283369" lvl="1">
              <a:lnSpc>
                <a:spcPts val="3937"/>
              </a:lnSpc>
              <a:buFont typeface="Arial"/>
              <a:buChar char="•"/>
            </a:pPr>
            <a:r>
              <a:rPr lang="en-US" sz="2625" spc="-44">
                <a:solidFill>
                  <a:srgbClr val="FFFFFF"/>
                </a:solidFill>
                <a:latin typeface="Montserrat Extra-Bold"/>
              </a:rPr>
              <a:t>Sistem keamanan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8B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7935" y="1034965"/>
            <a:ext cx="4578860" cy="2997793"/>
            <a:chOff x="0" y="0"/>
            <a:chExt cx="6105147" cy="399705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1" t="0" r="2151" b="0"/>
            <a:stretch>
              <a:fillRect/>
            </a:stretch>
          </p:blipFill>
          <p:spPr>
            <a:xfrm>
              <a:off x="0" y="0"/>
              <a:ext cx="6105147" cy="399705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680440" y="1028700"/>
            <a:ext cx="4578860" cy="2997793"/>
            <a:chOff x="0" y="0"/>
            <a:chExt cx="6105147" cy="399705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110" t="0" r="2110" b="0"/>
            <a:stretch>
              <a:fillRect/>
            </a:stretch>
          </p:blipFill>
          <p:spPr>
            <a:xfrm>
              <a:off x="0" y="0"/>
              <a:ext cx="6105147" cy="399705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680440" y="5146633"/>
            <a:ext cx="4578860" cy="2997793"/>
            <a:chOff x="0" y="0"/>
            <a:chExt cx="6105147" cy="399705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2216" t="0" r="2216" b="0"/>
            <a:stretch>
              <a:fillRect/>
            </a:stretch>
          </p:blipFill>
          <p:spPr>
            <a:xfrm>
              <a:off x="0" y="0"/>
              <a:ext cx="6105147" cy="399705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27170" y="5146633"/>
            <a:ext cx="4578860" cy="2997793"/>
            <a:chOff x="0" y="0"/>
            <a:chExt cx="6105147" cy="399705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194" t="0" r="2194" b="0"/>
            <a:stretch>
              <a:fillRect/>
            </a:stretch>
          </p:blipFill>
          <p:spPr>
            <a:xfrm>
              <a:off x="0" y="0"/>
              <a:ext cx="6105147" cy="3997057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7935" y="3975608"/>
            <a:ext cx="4578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 spc="-35">
                <a:solidFill>
                  <a:srgbClr val="FFFFFF"/>
                </a:solidFill>
                <a:latin typeface="Montserrat Extra-Bold"/>
              </a:rPr>
              <a:t>Tampilan Halaman Utama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80440" y="3969343"/>
            <a:ext cx="4578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 spc="-35">
                <a:solidFill>
                  <a:srgbClr val="FFFFFF"/>
                </a:solidFill>
                <a:latin typeface="Montserrat Extra-Bold"/>
              </a:rPr>
              <a:t>Tampilan Menu Makanan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80440" y="8087275"/>
            <a:ext cx="4578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 spc="-35">
                <a:solidFill>
                  <a:srgbClr val="FFFFFF"/>
                </a:solidFill>
                <a:latin typeface="Montserrat Extra-Bold"/>
              </a:rPr>
              <a:t>Tampilan Menu Boardgame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7170" y="8087275"/>
            <a:ext cx="4578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 spc="-35">
                <a:solidFill>
                  <a:srgbClr val="FFFFFF"/>
                </a:solidFill>
                <a:latin typeface="Montserrat Extra-Bold"/>
              </a:rPr>
              <a:t>Tampilan Menu Minuman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54570" y="3938861"/>
            <a:ext cx="4578860" cy="224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9"/>
              </a:lnSpc>
            </a:pPr>
            <a:r>
              <a:rPr lang="en-US" sz="6099" spc="-103">
                <a:solidFill>
                  <a:srgbClr val="FFFFFF"/>
                </a:solidFill>
                <a:latin typeface="Montserrat Extra-Bold"/>
              </a:rPr>
              <a:t>Mock-up</a:t>
            </a:r>
          </a:p>
          <a:p>
            <a:pPr algn="ctr" marL="0" indent="0" lvl="0">
              <a:lnSpc>
                <a:spcPts val="9149"/>
              </a:lnSpc>
              <a:spcBef>
                <a:spcPct val="0"/>
              </a:spcBef>
            </a:pPr>
            <a:r>
              <a:rPr lang="en-US" sz="6099" spc="-103">
                <a:solidFill>
                  <a:srgbClr val="FFFFFF"/>
                </a:solidFill>
                <a:latin typeface="Montserrat Extra-Bold"/>
              </a:rPr>
              <a:t>Aplikasi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8B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7935" y="1034965"/>
            <a:ext cx="4578860" cy="2997793"/>
            <a:chOff x="0" y="0"/>
            <a:chExt cx="6105147" cy="399705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32672"/>
            <a:stretch>
              <a:fillRect/>
            </a:stretch>
          </p:blipFill>
          <p:spPr>
            <a:xfrm>
              <a:off x="0" y="0"/>
              <a:ext cx="6105147" cy="399705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680440" y="1028700"/>
            <a:ext cx="4578860" cy="2997793"/>
            <a:chOff x="0" y="0"/>
            <a:chExt cx="6105147" cy="399705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902" t="0" r="1902" b="0"/>
            <a:stretch>
              <a:fillRect/>
            </a:stretch>
          </p:blipFill>
          <p:spPr>
            <a:xfrm>
              <a:off x="0" y="0"/>
              <a:ext cx="6105147" cy="399705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680440" y="5146633"/>
            <a:ext cx="4578860" cy="2997793"/>
            <a:chOff x="0" y="0"/>
            <a:chExt cx="6105147" cy="399705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2146" t="0" r="2146" b="0"/>
            <a:stretch>
              <a:fillRect/>
            </a:stretch>
          </p:blipFill>
          <p:spPr>
            <a:xfrm>
              <a:off x="0" y="0"/>
              <a:ext cx="6105147" cy="399705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27170" y="5146633"/>
            <a:ext cx="4578860" cy="2997793"/>
            <a:chOff x="0" y="0"/>
            <a:chExt cx="6105147" cy="399705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902" t="0" r="1902" b="0"/>
            <a:stretch>
              <a:fillRect/>
            </a:stretch>
          </p:blipFill>
          <p:spPr>
            <a:xfrm>
              <a:off x="0" y="0"/>
              <a:ext cx="6105147" cy="3997057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7935" y="3975608"/>
            <a:ext cx="4578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 spc="-35">
                <a:solidFill>
                  <a:srgbClr val="FFFFFF"/>
                </a:solidFill>
                <a:latin typeface="Montserrat Extra-Bold"/>
              </a:rPr>
              <a:t>Tampilan Halaman "Tentang"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80440" y="3969343"/>
            <a:ext cx="4578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 spc="-35">
                <a:solidFill>
                  <a:srgbClr val="FFFFFF"/>
                </a:solidFill>
                <a:latin typeface="Montserrat Extra-Bold"/>
              </a:rPr>
              <a:t>Tampilan Menu Log-in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80440" y="8087275"/>
            <a:ext cx="4578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 spc="-35">
                <a:solidFill>
                  <a:srgbClr val="FFFFFF"/>
                </a:solidFill>
                <a:latin typeface="Montserrat Extra-Bold"/>
              </a:rPr>
              <a:t>Tampilan Menu "Status"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7170" y="8087275"/>
            <a:ext cx="4578860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 spc="-35">
                <a:solidFill>
                  <a:srgbClr val="FFFFFF"/>
                </a:solidFill>
                <a:latin typeface="Montserrat Extra-Bold"/>
              </a:rPr>
              <a:t>Tampilan Menu Dashboard Admin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854570" y="3487716"/>
            <a:ext cx="4578860" cy="2997793"/>
            <a:chOff x="0" y="0"/>
            <a:chExt cx="6105147" cy="3997057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1984" t="0" r="1984" b="0"/>
            <a:stretch>
              <a:fillRect/>
            </a:stretch>
          </p:blipFill>
          <p:spPr>
            <a:xfrm>
              <a:off x="0" y="0"/>
              <a:ext cx="6105147" cy="3997057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6854570" y="6428359"/>
            <a:ext cx="4578860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 spc="-35">
                <a:solidFill>
                  <a:srgbClr val="FFFFFF"/>
                </a:solidFill>
                <a:latin typeface="Montserrat Extra-Bold"/>
              </a:rPr>
              <a:t>Tampilan Menu "Maintenance"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8B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86238" y="410179"/>
            <a:ext cx="2084956" cy="208494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386238" y="7880661"/>
            <a:ext cx="2084956" cy="208494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921521" y="-497296"/>
            <a:ext cx="1708138" cy="170813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21521" y="8923135"/>
            <a:ext cx="1708138" cy="170813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139236" y="1667592"/>
            <a:ext cx="1272709" cy="1272704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139236" y="7112601"/>
            <a:ext cx="1272709" cy="1272704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397270" y="1667592"/>
            <a:ext cx="1272709" cy="1272704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397270" y="7112601"/>
            <a:ext cx="1272709" cy="1272704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824873" y="1667592"/>
            <a:ext cx="1272709" cy="1272704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824873" y="7112601"/>
            <a:ext cx="1272709" cy="1272704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5214794" y="1667592"/>
            <a:ext cx="1272709" cy="1272704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5214794" y="7112601"/>
            <a:ext cx="1272709" cy="1272704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5214794" y="7112601"/>
            <a:ext cx="1272709" cy="1272704"/>
            <a:chOff x="0" y="0"/>
            <a:chExt cx="6350000" cy="6349975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6179556" y="-497296"/>
            <a:ext cx="1708138" cy="1708131"/>
            <a:chOff x="0" y="0"/>
            <a:chExt cx="6350000" cy="6349975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6179556" y="8923135"/>
            <a:ext cx="1708138" cy="1708131"/>
            <a:chOff x="0" y="0"/>
            <a:chExt cx="6350000" cy="6349975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0607158" y="-497296"/>
            <a:ext cx="1708138" cy="1708131"/>
            <a:chOff x="0" y="0"/>
            <a:chExt cx="6350000" cy="6349975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0607158" y="8923135"/>
            <a:ext cx="1708138" cy="1708131"/>
            <a:chOff x="0" y="0"/>
            <a:chExt cx="6350000" cy="6349975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4997079" y="-497296"/>
            <a:ext cx="1708138" cy="1708131"/>
            <a:chOff x="0" y="0"/>
            <a:chExt cx="6350000" cy="6349975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14997079" y="8923135"/>
            <a:ext cx="1708138" cy="1708131"/>
            <a:chOff x="0" y="0"/>
            <a:chExt cx="6350000" cy="6349975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6919045" y="5508634"/>
            <a:ext cx="1708138" cy="1708131"/>
            <a:chOff x="0" y="0"/>
            <a:chExt cx="6350000" cy="6349975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-679438" y="5508634"/>
            <a:ext cx="1708138" cy="1708131"/>
            <a:chOff x="0" y="0"/>
            <a:chExt cx="6350000" cy="6349975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213383" y="3070234"/>
            <a:ext cx="1708138" cy="1708131"/>
            <a:chOff x="0" y="0"/>
            <a:chExt cx="6350000" cy="6349975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16405231" y="3070234"/>
            <a:ext cx="1708138" cy="1708131"/>
            <a:chOff x="0" y="0"/>
            <a:chExt cx="6350000" cy="6349975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3921939" y="410179"/>
            <a:ext cx="2084956" cy="2084948"/>
            <a:chOff x="0" y="0"/>
            <a:chExt cx="6350000" cy="6349975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3921939" y="7880661"/>
            <a:ext cx="2084956" cy="2084948"/>
            <a:chOff x="0" y="0"/>
            <a:chExt cx="6350000" cy="6349975"/>
          </a:xfrm>
        </p:grpSpPr>
        <p:sp>
          <p:nvSpPr>
            <p:cNvPr name="Freeform 51" id="5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8101522" y="410179"/>
            <a:ext cx="2084956" cy="2084948"/>
            <a:chOff x="0" y="0"/>
            <a:chExt cx="6350000" cy="6349975"/>
          </a:xfrm>
        </p:grpSpPr>
        <p:sp>
          <p:nvSpPr>
            <p:cNvPr name="Freeform 53" id="5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8101522" y="7880661"/>
            <a:ext cx="2084956" cy="2084948"/>
            <a:chOff x="0" y="0"/>
            <a:chExt cx="6350000" cy="6349975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56" id="56"/>
          <p:cNvGrpSpPr>
            <a:grpSpLocks noChangeAspect="true"/>
          </p:cNvGrpSpPr>
          <p:nvPr/>
        </p:nvGrpSpPr>
        <p:grpSpPr>
          <a:xfrm rot="0">
            <a:off x="12529124" y="410179"/>
            <a:ext cx="2084956" cy="2084948"/>
            <a:chOff x="0" y="0"/>
            <a:chExt cx="6350000" cy="6349975"/>
          </a:xfrm>
        </p:grpSpPr>
        <p:sp>
          <p:nvSpPr>
            <p:cNvPr name="Freeform 57" id="5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58" id="58"/>
          <p:cNvGrpSpPr>
            <a:grpSpLocks noChangeAspect="true"/>
          </p:cNvGrpSpPr>
          <p:nvPr/>
        </p:nvGrpSpPr>
        <p:grpSpPr>
          <a:xfrm rot="0">
            <a:off x="12529124" y="7880661"/>
            <a:ext cx="2084956" cy="2084948"/>
            <a:chOff x="0" y="0"/>
            <a:chExt cx="6350000" cy="6349975"/>
          </a:xfrm>
        </p:grpSpPr>
        <p:sp>
          <p:nvSpPr>
            <p:cNvPr name="Freeform 59" id="5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60" id="60"/>
          <p:cNvGrpSpPr>
            <a:grpSpLocks noChangeAspect="true"/>
          </p:cNvGrpSpPr>
          <p:nvPr/>
        </p:nvGrpSpPr>
        <p:grpSpPr>
          <a:xfrm rot="0">
            <a:off x="16919045" y="410179"/>
            <a:ext cx="2084956" cy="2084948"/>
            <a:chOff x="0" y="0"/>
            <a:chExt cx="6350000" cy="6349975"/>
          </a:xfrm>
        </p:grpSpPr>
        <p:sp>
          <p:nvSpPr>
            <p:cNvPr name="Freeform 61" id="6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62" id="62"/>
          <p:cNvGrpSpPr>
            <a:grpSpLocks noChangeAspect="true"/>
          </p:cNvGrpSpPr>
          <p:nvPr/>
        </p:nvGrpSpPr>
        <p:grpSpPr>
          <a:xfrm rot="0">
            <a:off x="16919045" y="7880661"/>
            <a:ext cx="2084956" cy="2084948"/>
            <a:chOff x="0" y="0"/>
            <a:chExt cx="6350000" cy="6349975"/>
          </a:xfrm>
        </p:grpSpPr>
        <p:sp>
          <p:nvSpPr>
            <p:cNvPr name="Freeform 63" id="6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sp>
        <p:nvSpPr>
          <p:cNvPr name="TextBox 64" id="64"/>
          <p:cNvSpPr txBox="true"/>
          <p:nvPr/>
        </p:nvSpPr>
        <p:spPr>
          <a:xfrm rot="0">
            <a:off x="2755029" y="4533900"/>
            <a:ext cx="12777942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136">
                <a:solidFill>
                  <a:srgbClr val="FFFFFF"/>
                </a:solidFill>
                <a:latin typeface="Montserrat Extra-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DAFGZ77Nne4</dc:identifier>
  <dcterms:modified xsi:type="dcterms:W3CDTF">2011-08-01T06:04:30Z</dcterms:modified>
  <cp:revision>1</cp:revision>
  <dc:title>Sistem Manajemen Dhadu Boardgame Cafe</dc:title>
</cp:coreProperties>
</file>